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5"/>
  </p:notesMasterIdLst>
  <p:sldIdLst>
    <p:sldId id="256" r:id="rId4"/>
  </p:sldIdLst>
  <p:sldSz cx="6858000" cy="9906000" type="A4"/>
  <p:notesSz cx="6858000" cy="9144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378" y="90"/>
      </p:cViewPr>
      <p:guideLst>
        <p:guide pos="2160"/>
        <p:guide pos="312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 /><Relationship Id="rId7" Type="http://schemas.openxmlformats.org/officeDocument/2006/relationships/tableStyles" Target="tableStyles.xml" /><Relationship Id="rId8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632E96E-41F7-40C5-8419-297958CC00FA}" type="datetimeFigureOut">
              <a:rPr lang="de-DE"/>
              <a:t>10/30/2013</a:t>
            </a:fld>
            <a:endParaRPr lang="de-DE"/>
          </a:p>
        </p:txBody>
      </p:sp>
      <p:sp>
        <p:nvSpPr>
          <p:cNvPr id="4" name="Slide Image Placeholder 3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de-DE"/>
              <a:t>Click to edit Master text styles</a:t>
            </a:r>
            <a:endParaRPr/>
          </a:p>
          <a:p>
            <a:pPr lvl="1">
              <a:defRPr/>
            </a:pPr>
            <a:r>
              <a:rPr lang="de-DE"/>
              <a:t>Second level</a:t>
            </a:r>
            <a:endParaRPr/>
          </a:p>
          <a:p>
            <a:pPr lvl="2">
              <a:defRPr/>
            </a:pPr>
            <a:r>
              <a:rPr lang="de-DE"/>
              <a:t>Third level</a:t>
            </a:r>
            <a:endParaRPr/>
          </a:p>
          <a:p>
            <a:pPr lvl="3">
              <a:defRPr/>
            </a:pPr>
            <a:r>
              <a:rPr lang="de-DE"/>
              <a:t>Fourth level</a:t>
            </a:r>
            <a:endParaRPr/>
          </a:p>
          <a:p>
            <a:pPr lvl="4">
              <a:defRPr/>
            </a:pPr>
            <a:r>
              <a:rPr lang="de-DE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E6999B8-B6B4-4561-A3CD-BBCDAB9FC9D9}" type="slidenum">
              <a:rPr lang="de-DE"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de-DE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E6999B8-B6B4-4561-A3CD-BBCDAB9FC9D9}" type="slidenum">
              <a:rPr lang="de-DE"/>
              <a:t>1</a:t>
            </a:fld>
            <a:endParaRPr lang="de-DE"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 bwMode="auto">
          <a:xfrm>
            <a:off x="857250" y="1621191"/>
            <a:ext cx="5143500" cy="3448755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auto">
          <a:xfrm>
            <a:off x="857250" y="5202943"/>
            <a:ext cx="5143500" cy="239165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x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itleAndTx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 bwMode="auto">
          <a:xfrm>
            <a:off x="4907756" y="527402"/>
            <a:ext cx="1478756" cy="8394877"/>
          </a:xfrm>
        </p:spPr>
        <p:txBody>
          <a:bodyPr vert="eaVert"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 bwMode="auto">
          <a:xfrm>
            <a:off x="471487" y="527402"/>
            <a:ext cx="4350543" cy="8394877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secHead" userDrawn="1">
  <p:cSld name="Abschnitts-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467914" y="2469621"/>
            <a:ext cx="5915025" cy="4120620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67914" y="6629224"/>
            <a:ext cx="5915025" cy="216693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Obj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471487" y="2637012"/>
            <a:ext cx="2914650" cy="6285266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3471862" y="2637012"/>
            <a:ext cx="2914650" cy="6285266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30.10.2013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TxTwoObj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472380" y="527402"/>
            <a:ext cx="5915025" cy="1914702"/>
          </a:xfr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72380" y="2428346"/>
            <a:ext cx="2901255" cy="11900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472380" y="3618441"/>
            <a:ext cx="2901255" cy="5322182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Second level</a:t>
            </a:r>
            <a:endParaRPr/>
          </a:p>
          <a:p>
            <a:pPr lvl="2">
              <a:defRPr/>
            </a:pPr>
            <a:r>
              <a:rPr lang="de-DE"/>
              <a:t>Third level</a:t>
            </a:r>
            <a:endParaRPr/>
          </a:p>
          <a:p>
            <a:pPr lvl="3">
              <a:defRPr/>
            </a:pPr>
            <a:r>
              <a:rPr lang="de-DE"/>
              <a:t>Fourth level</a:t>
            </a:r>
            <a:endParaRPr/>
          </a:p>
          <a:p>
            <a:pPr lvl="4">
              <a:defRPr/>
            </a:pPr>
            <a:r>
              <a:rPr lang="de-DE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3471862" y="2428346"/>
            <a:ext cx="2915543" cy="11900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3471862" y="3618441"/>
            <a:ext cx="2915543" cy="5322182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Second level</a:t>
            </a:r>
            <a:endParaRPr/>
          </a:p>
          <a:p>
            <a:pPr lvl="2">
              <a:defRPr/>
            </a:pPr>
            <a:r>
              <a:rPr lang="de-DE"/>
              <a:t>Third level</a:t>
            </a:r>
            <a:endParaRPr/>
          </a:p>
          <a:p>
            <a:pPr lvl="3">
              <a:defRPr/>
            </a:pPr>
            <a:r>
              <a:rPr lang="de-DE"/>
              <a:t>Fourth level</a:t>
            </a:r>
            <a:endParaRPr/>
          </a:p>
          <a:p>
            <a:pPr lvl="4">
              <a:defRPr/>
            </a:pPr>
            <a:r>
              <a:rPr lang="de-DE"/>
              <a:t>Fifth level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30.10.2013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Only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30.10.2013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30.10.2013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Tx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472380" y="660400"/>
            <a:ext cx="2211883" cy="2311399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2915543" y="1426280"/>
            <a:ext cx="3471862" cy="70396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472380" y="2971800"/>
            <a:ext cx="2211883" cy="55056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30.10.2013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picTx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472380" y="660400"/>
            <a:ext cx="2211883" cy="2311399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ChangeAspect="1" noGrp="1"/>
          </p:cNvSpPr>
          <p:nvPr>
            <p:ph type="pic" idx="1"/>
          </p:nvPr>
        </p:nvSpPr>
        <p:spPr bwMode="auto">
          <a:xfrm>
            <a:off x="2915543" y="1426280"/>
            <a:ext cx="3471862" cy="703967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de-DE"/>
              <a:t>Click icon to add picture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472380" y="2971800"/>
            <a:ext cx="2211883" cy="55056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30.10.2013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auto">
          <a:xfrm>
            <a:off x="471487" y="527402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71487" y="2637012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Click to edit Master text styles</a:t>
            </a:r>
            <a:endParaRPr/>
          </a:p>
          <a:p>
            <a:pPr lvl="1">
              <a:defRPr/>
            </a:pPr>
            <a:r>
              <a:rPr lang="de-DE"/>
              <a:t>Second level</a:t>
            </a:r>
            <a:endParaRPr/>
          </a:p>
          <a:p>
            <a:pPr lvl="2">
              <a:defRPr/>
            </a:pPr>
            <a:r>
              <a:rPr lang="de-DE"/>
              <a:t>Third level</a:t>
            </a:r>
            <a:endParaRPr/>
          </a:p>
          <a:p>
            <a:pPr lvl="3">
              <a:defRPr/>
            </a:pPr>
            <a:r>
              <a:rPr lang="de-DE"/>
              <a:t>Fourth level</a:t>
            </a:r>
            <a:endParaRPr/>
          </a:p>
          <a:p>
            <a:pPr lvl="4">
              <a:defRPr/>
            </a:pPr>
            <a:r>
              <a:rPr lang="de-DE"/>
              <a:t>Fifth level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471487" y="9181394"/>
            <a:ext cx="154305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de-DE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2271712" y="9181394"/>
            <a:ext cx="2314575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4843462" y="9181394"/>
            <a:ext cx="154305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de-DE"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familab.mkteam.org/tipps/" TargetMode="External"/><Relationship Id="rId4" Type="http://schemas.openxmlformats.org/officeDocument/2006/relationships/hyperlink" Target="https://familienlabor.mkteam.org/" TargetMode="External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7" Type="http://schemas.openxmlformats.org/officeDocument/2006/relationships/image" Target="../media/image3.png"/><Relationship Id="rId8" Type="http://schemas.openxmlformats.org/officeDocument/2006/relationships/image" Target="../media/image4.png"/><Relationship Id="rId9" Type="http://schemas.openxmlformats.org/officeDocument/2006/relationships/image" Target="../media/image5.jpg"/><Relationship Id="rId10" Type="http://schemas.openxmlformats.org/officeDocument/2006/relationships/image" Target="../media/image6.jpg"/><Relationship Id="rId11" Type="http://schemas.openxmlformats.org/officeDocument/2006/relationships/image" Target="../media/image7.jpg"/><Relationship Id="rId12" Type="http://schemas.openxmlformats.org/officeDocument/2006/relationships/image" Target="../media/image8.jpg"/><Relationship Id="rId13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50678544" name=""/>
          <p:cNvSpPr/>
          <p:nvPr/>
        </p:nvSpPr>
        <p:spPr bwMode="auto">
          <a:xfrm flipH="0" flipV="0">
            <a:off x="951017" y="1067890"/>
            <a:ext cx="4961716" cy="823320"/>
          </a:xfr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 algn="ctr">
              <a:defRPr/>
            </a:pPr>
            <a:r>
              <a:rPr lang="en-US" sz="4800" b="1" i="0" u="none">
                <a:solidFill>
                  <a:srgbClr val="000000"/>
                </a:solidFill>
                <a:latin typeface="Helvetica LT Std Black"/>
                <a:ea typeface="Helvetica LT Std Black"/>
                <a:cs typeface="Helvetica LT Std Black"/>
              </a:rPr>
              <a:t>Familab</a:t>
            </a:r>
            <a:endParaRPr lang="en-US" sz="2600">
              <a:latin typeface="Helvetica LT Std Black"/>
              <a:cs typeface="Helvetica LT Std Black"/>
            </a:endParaRPr>
          </a:p>
        </p:txBody>
      </p:sp>
      <p:sp>
        <p:nvSpPr>
          <p:cNvPr id="215366037" name=""/>
          <p:cNvSpPr txBox="1"/>
          <p:nvPr/>
        </p:nvSpPr>
        <p:spPr bwMode="auto">
          <a:xfrm flipH="0" flipV="0">
            <a:off x="582128" y="1956080"/>
            <a:ext cx="5821475" cy="6509008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 lang="en-US" sz="1400" b="1" i="0" u="none" strike="noStrike" cap="none" spc="0">
                <a:solidFill>
                  <a:srgbClr val="000000"/>
                </a:solidFill>
                <a:latin typeface="Helvetica LT Std"/>
                <a:ea typeface="Helvetica LT Std"/>
                <a:cs typeface="Helvetica LT Std"/>
              </a:rPr>
              <a:t>The media lab for families</a:t>
            </a:r>
            <a:endParaRPr lang="en-US" sz="1400" b="0" i="0" u="none">
              <a:solidFill>
                <a:srgbClr val="000000"/>
              </a:solidFill>
              <a:latin typeface="Helvetica LT Std"/>
              <a:ea typeface="Helvetica LT Std"/>
              <a:cs typeface="Helvetica LT Std"/>
            </a:endParaRPr>
          </a:p>
          <a:p>
            <a:pPr algn="ctr">
              <a:defRPr/>
            </a:pPr>
            <a:r>
              <a:rPr lang="en-US" sz="1400" b="0" i="0" u="none" strike="noStrike" cap="none" spc="0">
                <a:solidFill>
                  <a:srgbClr val="000000"/>
                </a:solidFill>
                <a:latin typeface="Helvetica LT Std"/>
                <a:ea typeface="Helvetica LT Std"/>
                <a:cs typeface="Helvetica LT Std"/>
              </a:rPr>
              <a:t>Research together and have fun</a:t>
            </a:r>
            <a:endParaRPr lang="en-US" sz="1400" b="0" i="0" u="none">
              <a:solidFill>
                <a:srgbClr val="000000"/>
              </a:solidFill>
              <a:latin typeface="Helvetica LT Std"/>
              <a:ea typeface="Helvetica LT Std"/>
              <a:cs typeface="Helvetica LT Std"/>
            </a:endParaRPr>
          </a:p>
          <a:p>
            <a:pPr algn="ctr">
              <a:defRPr/>
            </a:pPr>
            <a:endParaRPr lang="en-US" sz="1400" b="0" i="0" u="none">
              <a:solidFill>
                <a:srgbClr val="000000"/>
              </a:solidFill>
              <a:latin typeface="Helvetica LT Std"/>
              <a:ea typeface="Helvetica LT Std"/>
              <a:cs typeface="Helvetica LT Std"/>
            </a:endParaRPr>
          </a:p>
          <a:p>
            <a:pPr algn="ctr">
              <a:defRPr/>
            </a:pPr>
            <a:r>
              <a:rPr lang="en-US" sz="1800" b="1" i="0" u="none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Our Goal</a:t>
            </a:r>
            <a:endParaRPr lang="en-US" sz="1800" b="1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270000" marR="0" indent="-261850" algn="l">
              <a:buFont typeface="Arial"/>
              <a:buChar char="•"/>
              <a:defRPr/>
            </a:pPr>
            <a:r>
              <a:rPr lang="en-US" sz="1200" b="0" i="0" u="none" strike="noStrike" cap="none" spc="0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We learn: Which digital topics are important for families? </a:t>
            </a:r>
            <a:endParaRPr lang="en-US"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270000" marR="0" indent="-2618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200" b="0" i="0" u="none" strike="noStrike" cap="none" spc="0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We help: How to use digital media well and without arguments.</a:t>
            </a:r>
            <a:endParaRPr lang="en-US" sz="1200" b="0" i="0" u="none" strike="noStrike" cap="none" spc="0">
              <a:solidFill>
                <a:schemeClr val="tx1"/>
              </a:solidFill>
              <a:latin typeface="Helvetica LT Std"/>
              <a:cs typeface="Helvetica LT Std"/>
            </a:endParaRPr>
          </a:p>
          <a:p>
            <a:pPr marL="270000" marR="0" indent="-2618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200" b="0" i="0" u="none" strike="noStrike" cap="none" spc="0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We show: Exciting games for children without smartphones.</a:t>
            </a:r>
            <a:endParaRPr lang="en-US"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810000" marR="1014442" indent="-261850" algn="l">
              <a:buFont typeface="Arial"/>
              <a:buChar char="•"/>
              <a:defRPr/>
            </a:pPr>
            <a:endParaRPr lang="en-US"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algn="ctr">
              <a:defRPr/>
            </a:pPr>
            <a:r>
              <a:rPr lang="en-US" sz="1600" b="1" i="0" u="none" strike="noStrike" cap="none" spc="0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Who Can Join?</a:t>
            </a:r>
            <a:endParaRPr lang="en-US" sz="1600" b="1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0" marR="0" indent="0" algn="ctr">
              <a:defRPr/>
            </a:pPr>
            <a:r>
              <a:rPr lang="en-US" sz="1200" b="0" i="0" u="none" strike="noStrike" cap="none" spc="0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Families with children between the ages of 0 and 18. </a:t>
            </a:r>
            <a:endParaRPr lang="en-US"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0" marR="0" indent="0" algn="ctr">
              <a:defRPr/>
            </a:pPr>
            <a:endParaRPr lang="en-US" sz="1600" b="0" i="0" u="none">
              <a:solidFill>
                <a:srgbClr val="0070C0"/>
              </a:solidFill>
              <a:latin typeface="Helvetica LT Std"/>
              <a:ea typeface="Helvetica LT Std"/>
              <a:cs typeface="Helvetica LT Std"/>
            </a:endParaRPr>
          </a:p>
          <a:p>
            <a:pPr marL="540000" marR="918322" indent="0" algn="ctr">
              <a:defRPr/>
            </a:pPr>
            <a:r>
              <a:rPr lang="en-US" sz="1600" b="1" i="0" u="none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How Does it Work?</a:t>
            </a:r>
            <a:endParaRPr lang="en-US" sz="1600" b="1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0" marR="1984956" indent="0" algn="just">
              <a:defRPr/>
            </a:pPr>
            <a:r>
              <a:rPr lang="en-US" sz="1200" b="0" i="0" u="none" strike="noStrike" cap="none" spc="0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You come to us and do a workshop. The workshop lasts 20-30 minutes. You talk to a specialist about digital media: </a:t>
            </a:r>
            <a:endParaRPr lang="en-US"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217793" indent="-217793" algn="just">
              <a:buFont typeface="Arial"/>
              <a:buChar char="•"/>
              <a:defRPr/>
            </a:pPr>
            <a:r>
              <a:rPr lang="en-US" sz="1200" b="0" i="0" u="none" strike="noStrike" cap="none" spc="0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Which devices and apps do you use?</a:t>
            </a:r>
            <a:endParaRPr lang="en-US"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217793" indent="-217793" algn="just">
              <a:buFont typeface="Arial"/>
              <a:buChar char="•"/>
              <a:defRPr/>
            </a:pPr>
            <a:r>
              <a:rPr lang="en-US" sz="1200" b="0" i="0" u="none" strike="noStrike" cap="none" spc="0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How do you use smartphones, tablets,...?</a:t>
            </a:r>
            <a:endParaRPr lang="en-US"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217793" indent="-217793" algn="just">
              <a:buFont typeface="Arial"/>
              <a:buChar char="•"/>
              <a:defRPr/>
            </a:pPr>
            <a:r>
              <a:rPr lang="en-US" sz="1200" b="0" i="0" u="none" strike="noStrike" cap="none" spc="0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What rules do you have in your family? </a:t>
            </a:r>
            <a:endParaRPr lang="en-US"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217793" indent="-217793" algn="just">
              <a:buFont typeface="Arial"/>
              <a:buChar char="•"/>
              <a:defRPr/>
            </a:pPr>
            <a:r>
              <a:rPr lang="en-US" sz="1200" b="0" i="0" u="none" strike="noStrike" cap="none" spc="0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Which questions do you have?</a:t>
            </a:r>
            <a:endParaRPr lang="en-US"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0" marR="0" indent="0" algn="l">
              <a:defRPr/>
            </a:pPr>
            <a:endParaRPr lang="en-US"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0" marR="0" indent="0" algn="just">
              <a:spcBef>
                <a:spcPts val="566"/>
              </a:spcBef>
              <a:defRPr/>
            </a:pPr>
            <a:r>
              <a:rPr lang="en-US" sz="1200" b="0" i="0" u="none" strike="noStrike" cap="none" spc="0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You'll get tips and ideas for at home. You can try out all the ideas for playing. </a:t>
            </a:r>
            <a:endParaRPr lang="en-US"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0" marR="0" indent="0" algn="l">
              <a:spcBef>
                <a:spcPts val="566"/>
              </a:spcBef>
              <a:defRPr/>
            </a:pPr>
            <a:endParaRPr lang="en-US"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0" marR="0" indent="0" algn="l">
              <a:spcBef>
                <a:spcPts val="566"/>
              </a:spcBef>
              <a:defRPr/>
            </a:pPr>
            <a:endParaRPr lang="en-US"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0" marR="0" indent="0" algn="l">
              <a:spcBef>
                <a:spcPts val="566"/>
              </a:spcBef>
              <a:defRPr/>
            </a:pPr>
            <a:endParaRPr lang="en-US"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0" marR="0" indent="0" algn="l">
              <a:spcBef>
                <a:spcPts val="566"/>
              </a:spcBef>
              <a:defRPr/>
            </a:pPr>
            <a:endParaRPr lang="en-US"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0" marR="0" indent="0" algn="l">
              <a:spcBef>
                <a:spcPts val="566"/>
              </a:spcBef>
              <a:defRPr/>
            </a:pPr>
            <a:r>
              <a:rPr lang="en-US" sz="1200" b="0" i="0" u="none" strike="noStrike" cap="none" spc="0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With your help, we can also give other families good and up-to-date tips on our website:</a:t>
            </a:r>
            <a:r>
              <a:rPr lang="en-US" sz="1200" b="0" i="0" u="none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 </a:t>
            </a:r>
            <a:r>
              <a:rPr lang="en-US" sz="1200" b="1" i="0" u="sng" strike="noStrike" cap="none" spc="0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  <a:hlinkClick r:id="rId3" tooltip="https://familab.mkteam.org/tipps/"/>
              </a:rPr>
              <a:t>https://familab.mkteam.org/tipps/</a:t>
            </a:r>
            <a:r>
              <a:rPr lang="en-US" sz="1200" b="1" i="0" u="none" strike="noStrike" cap="none" spc="0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 </a:t>
            </a:r>
            <a:endParaRPr lang="en-US" sz="1200" b="1" i="0" u="none" strike="noStrike" cap="none" spc="0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0" marR="0" indent="0" algn="l">
              <a:spcBef>
                <a:spcPts val="566"/>
              </a:spcBef>
              <a:defRPr/>
            </a:pPr>
            <a:endParaRPr lang="en-US" sz="1200" b="0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algn="ctr">
              <a:defRPr/>
            </a:pPr>
            <a:r>
              <a:rPr lang="en-US" sz="1600" b="1" i="0" u="none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Make an appointment with [Name]: [</a:t>
            </a:r>
            <a:r>
              <a:rPr lang="en-US" sz="1600" b="1" i="0" u="none" strike="noStrike" cap="none" spc="0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E-mail address</a:t>
            </a:r>
            <a:r>
              <a:rPr lang="en-US" sz="1600" b="1" i="0" u="none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]</a:t>
            </a:r>
            <a:endParaRPr lang="en-US" sz="1600" b="1" i="0" u="none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0" i="0" u="none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Further information: </a:t>
            </a:r>
            <a:r>
              <a:rPr lang="en-US" sz="1200" b="1" i="0" u="sng" strike="noStrike" cap="none" spc="0">
                <a:solidFill>
                  <a:srgbClr val="0070C0"/>
                </a:solidFill>
                <a:latin typeface="Helvetica LT Std"/>
                <a:ea typeface="Helvetica LT Std"/>
                <a:cs typeface="Helvetica LT Std"/>
              </a:rPr>
              <a:t>www</a:t>
            </a:r>
            <a:r>
              <a:rPr lang="en-US" sz="1200" b="1" i="0" u="sng" strike="noStrike" cap="none" spc="0">
                <a:solidFill>
                  <a:srgbClr val="0070C0"/>
                </a:solidFill>
                <a:latin typeface="Helvetica LT Std"/>
                <a:ea typeface="Helvetica LT Std"/>
                <a:cs typeface="Helvetica LT Std"/>
              </a:rPr>
              <a:t>.</a:t>
            </a:r>
            <a:r>
              <a:rPr lang="en-US" sz="1200" b="1" i="0" u="sng" strike="noStrike" cap="none" spc="0">
                <a:solidFill>
                  <a:srgbClr val="0070C0"/>
                </a:solidFill>
                <a:latin typeface="Helvetica LT Std"/>
                <a:ea typeface="Helvetica LT Std"/>
                <a:cs typeface="Helvetica LT Std"/>
                <a:hlinkClick r:id="rId4" tooltip="https://familienlabor.mkteam.org/"/>
              </a:rPr>
              <a:t>familienlabor.mkteam.org</a:t>
            </a:r>
            <a:r>
              <a:rPr lang="en-US" sz="1200" b="1" i="0" u="sng" strike="noStrike" cap="none" spc="0">
                <a:solidFill>
                  <a:srgbClr val="0070C0"/>
                </a:solidFill>
                <a:latin typeface="Helvetica LT Std"/>
                <a:ea typeface="Helvetica LT Std"/>
                <a:cs typeface="Helvetica LT Std"/>
                <a:hlinkClick r:id="rId4" tooltip="https://familienlabor.mkteam.org/"/>
              </a:rPr>
              <a:t>/</a:t>
            </a:r>
            <a:endParaRPr lang="en-US" sz="1200" b="0" i="0" u="none" strike="noStrike" cap="none" spc="0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</p:txBody>
      </p:sp>
      <p:pic>
        <p:nvPicPr>
          <p:cNvPr id="341937145" name="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 flipH="0" flipV="0">
            <a:off x="1068420" y="9207432"/>
            <a:ext cx="914807" cy="484848"/>
          </a:xfrm>
          <a:prstGeom prst="rect">
            <a:avLst/>
          </a:prstGeom>
        </p:spPr>
      </p:pic>
      <p:pic>
        <p:nvPicPr>
          <p:cNvPr id="2131635572" name="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 flipH="0" flipV="0">
            <a:off x="2802936" y="9422949"/>
            <a:ext cx="1204341" cy="269329"/>
          </a:xfrm>
          <a:prstGeom prst="rect">
            <a:avLst/>
          </a:prstGeom>
        </p:spPr>
      </p:pic>
      <p:sp>
        <p:nvSpPr>
          <p:cNvPr id="541187954" name=""/>
          <p:cNvSpPr txBox="1"/>
          <p:nvPr/>
        </p:nvSpPr>
        <p:spPr bwMode="auto">
          <a:xfrm rot="0" flipH="0" flipV="0">
            <a:off x="0" y="9692280"/>
            <a:ext cx="6852328" cy="213719"/>
          </a:xfrm>
          <a:prstGeom prst="rect">
            <a:avLst/>
          </a:prstGeom>
          <a:solidFill>
            <a:schemeClr val="bg1"/>
          </a:solidFill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 lang="en-US" sz="800" b="0" i="0" u="none" strike="noStrike" cap="none" spc="55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Medienkompetenz Team e.V. - </a:t>
            </a:r>
            <a:r>
              <a:rPr lang="en-US" sz="800" b="0" i="0" u="none" strike="noStrike" cap="none" spc="55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Sophienstraße 120 - </a:t>
            </a:r>
            <a:r>
              <a:rPr lang="en-US" sz="800" b="0" i="0" u="none" strike="noStrike" cap="none" spc="55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76135 Karlsruhe - </a:t>
            </a:r>
            <a:r>
              <a:rPr lang="en-US" sz="800" b="0" i="0" u="none" strike="noStrike" cap="none" spc="55">
                <a:solidFill>
                  <a:schemeClr val="tx1"/>
                </a:solidFill>
                <a:latin typeface="Helvetica LT Std"/>
                <a:ea typeface="Helvetica LT Std"/>
                <a:cs typeface="Helvetica LT Std"/>
              </a:rPr>
              <a:t>Tel: 0162-9231715</a:t>
            </a:r>
            <a:endParaRPr lang="en-US" sz="800" b="0" i="0" u="none" strike="noStrike" cap="none" spc="55">
              <a:solidFill>
                <a:schemeClr val="tx1"/>
              </a:solidFill>
              <a:latin typeface="Helvetica LT Std"/>
              <a:cs typeface="Helvetica LT Std"/>
            </a:endParaRPr>
          </a:p>
        </p:txBody>
      </p:sp>
      <p:pic>
        <p:nvPicPr>
          <p:cNvPr id="1604941453" name=""/>
          <p:cNvPicPr>
            <a:picLocks noChangeAspect="1"/>
          </p:cNvPicPr>
          <p:nvPr/>
        </p:nvPicPr>
        <p:blipFill>
          <a:blip r:embed="rId7"/>
          <a:stretch/>
        </p:blipFill>
        <p:spPr bwMode="auto">
          <a:xfrm flipH="1" flipV="0">
            <a:off x="5136135" y="9100989"/>
            <a:ext cx="589388" cy="591291"/>
          </a:xfrm>
          <a:prstGeom prst="rect">
            <a:avLst/>
          </a:prstGeom>
        </p:spPr>
      </p:pic>
      <p:sp>
        <p:nvSpPr>
          <p:cNvPr id="133046660" name=""/>
          <p:cNvSpPr txBox="1"/>
          <p:nvPr/>
        </p:nvSpPr>
        <p:spPr bwMode="auto">
          <a:xfrm flipH="0" flipV="0">
            <a:off x="2283243" y="9140916"/>
            <a:ext cx="2244804" cy="2899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endParaRPr lang="en-US" sz="100" b="0" i="0" u="none" strike="noStrike" cap="none" spc="0">
              <a:solidFill>
                <a:schemeClr val="bg1">
                  <a:lumMod val="50000"/>
                </a:schemeClr>
              </a:solidFill>
              <a:latin typeface="Helvetica LT Std"/>
              <a:ea typeface="Helvetica LT Std"/>
              <a:cs typeface="Helvetica LT Std"/>
            </a:endParaRPr>
          </a:p>
          <a:p>
            <a:pPr algn="ctr">
              <a:defRPr/>
            </a:pPr>
            <a:r>
              <a:rPr lang="en-US" sz="600" b="0" i="0" u="none" strike="noStrike" cap="none" spc="0">
                <a:solidFill>
                  <a:schemeClr val="bg1">
                    <a:lumMod val="50000"/>
                  </a:schemeClr>
                </a:solidFill>
                <a:latin typeface="Helvetica LT Std"/>
                <a:ea typeface="Helvetica LT Std"/>
                <a:cs typeface="Helvetica LT Std"/>
              </a:rPr>
              <a:t>Durchführung des Projekts im Rahmen des </a:t>
            </a:r>
            <a:endParaRPr lang="en-US" sz="100" b="0" i="0" u="none" strike="noStrike" cap="none" spc="0">
              <a:solidFill>
                <a:schemeClr val="bg1">
                  <a:lumMod val="50000"/>
                </a:schemeClr>
              </a:solidFill>
              <a:latin typeface="Helvetica LT Std"/>
              <a:ea typeface="Helvetica LT Std"/>
              <a:cs typeface="Helvetica LT Std"/>
            </a:endParaRPr>
          </a:p>
          <a:p>
            <a:pPr algn="ctr">
              <a:defRPr/>
            </a:pPr>
            <a:r>
              <a:rPr lang="en-US" sz="600" b="0" i="0" u="none" strike="noStrike" cap="none" spc="0">
                <a:solidFill>
                  <a:schemeClr val="bg1">
                    <a:lumMod val="50000"/>
                  </a:schemeClr>
                </a:solidFill>
                <a:latin typeface="Helvetica LT Std"/>
                <a:ea typeface="Helvetica LT Std"/>
                <a:cs typeface="Helvetica LT Std"/>
              </a:rPr>
              <a:t>Erasmus+-Projekts </a:t>
            </a:r>
            <a:r>
              <a:rPr lang="en-US" sz="600" b="0" i="0" u="none" strike="noStrike" cap="none" spc="0">
                <a:solidFill>
                  <a:schemeClr val="bg1">
                    <a:lumMod val="50000"/>
                  </a:schemeClr>
                </a:solidFill>
                <a:latin typeface="Helvetica LT Std"/>
                <a:ea typeface="Helvetica LT Std"/>
                <a:cs typeface="Helvetica LT Std"/>
              </a:rPr>
              <a:t>ScieCitizens 2.0 </a:t>
            </a:r>
            <a:r>
              <a:rPr lang="en-US" sz="600" b="0" i="0" u="none" strike="noStrike" cap="none" spc="0">
                <a:solidFill>
                  <a:schemeClr val="bg1">
                    <a:lumMod val="50000"/>
                  </a:schemeClr>
                </a:solidFill>
                <a:latin typeface="Helvetica LT Std"/>
                <a:ea typeface="Helvetica LT Std"/>
                <a:cs typeface="Helvetica LT Std"/>
              </a:rPr>
              <a:t>www.scie-citizens.org</a:t>
            </a:r>
            <a:endParaRPr lang="en-US" sz="100" b="0" i="0" u="none" strike="noStrike" cap="none" spc="0">
              <a:solidFill>
                <a:schemeClr val="tx1"/>
              </a:solidFill>
              <a:latin typeface="Helvetica LT Std"/>
              <a:ea typeface="Helvetica LT Std"/>
              <a:cs typeface="Helvetica LT Std"/>
            </a:endParaRPr>
          </a:p>
        </p:txBody>
      </p:sp>
      <p:pic>
        <p:nvPicPr>
          <p:cNvPr id="1130353761" name=""/>
          <p:cNvPicPr>
            <a:picLocks noChangeAspect="1"/>
          </p:cNvPicPr>
          <p:nvPr/>
        </p:nvPicPr>
        <p:blipFill>
          <a:blip r:embed="rId8"/>
          <a:stretch/>
        </p:blipFill>
        <p:spPr bwMode="auto">
          <a:xfrm flipH="0" flipV="0">
            <a:off x="2768076" y="257182"/>
            <a:ext cx="1321845" cy="868957"/>
          </a:xfrm>
          <a:prstGeom prst="rect">
            <a:avLst/>
          </a:prstGeom>
        </p:spPr>
      </p:pic>
      <p:pic>
        <p:nvPicPr>
          <p:cNvPr id="1793970159" name=""/>
          <p:cNvPicPr>
            <a:picLocks noChangeAspect="1"/>
          </p:cNvPicPr>
          <p:nvPr/>
        </p:nvPicPr>
        <p:blipFill>
          <a:blip r:embed="rId9"/>
          <a:srcRect l="0" t="8788" r="17682" b="12486"/>
          <a:stretch/>
        </p:blipFill>
        <p:spPr bwMode="auto">
          <a:xfrm flipH="0" flipV="0">
            <a:off x="4443886" y="4627268"/>
            <a:ext cx="1761465" cy="1268497"/>
          </a:xfrm>
          <a:prstGeom prst="rect">
            <a:avLst/>
          </a:prstGeom>
        </p:spPr>
      </p:pic>
      <p:grpSp>
        <p:nvGrpSpPr>
          <p:cNvPr id="507342689" name=""/>
          <p:cNvGrpSpPr/>
          <p:nvPr/>
        </p:nvGrpSpPr>
        <p:grpSpPr bwMode="auto">
          <a:xfrm flipH="0" flipV="0">
            <a:off x="651203" y="6370480"/>
            <a:ext cx="5555590" cy="952896"/>
            <a:chOff x="0" y="0"/>
            <a:chExt cx="5555590" cy="952896"/>
          </a:xfrm>
        </p:grpSpPr>
        <p:pic>
          <p:nvPicPr>
            <p:cNvPr id="217356057" name=""/>
            <p:cNvPicPr>
              <a:picLocks noChangeAspect="1"/>
            </p:cNvPicPr>
            <p:nvPr/>
          </p:nvPicPr>
          <p:blipFill>
            <a:blip r:embed="rId10"/>
            <a:stretch/>
          </p:blipFill>
          <p:spPr bwMode="auto">
            <a:xfrm rot="0" flipH="0" flipV="0">
              <a:off x="4138723" y="1180"/>
              <a:ext cx="1416866" cy="945050"/>
            </a:xfrm>
            <a:prstGeom prst="rect">
              <a:avLst/>
            </a:prstGeom>
          </p:spPr>
        </p:pic>
        <p:pic>
          <p:nvPicPr>
            <p:cNvPr id="686507012" name=""/>
            <p:cNvPicPr>
              <a:picLocks noChangeAspect="1"/>
            </p:cNvPicPr>
            <p:nvPr/>
          </p:nvPicPr>
          <p:blipFill>
            <a:blip r:embed="rId11"/>
            <a:srcRect l="0" t="0" r="0" b="22694"/>
            <a:stretch/>
          </p:blipFill>
          <p:spPr bwMode="auto">
            <a:xfrm rot="0" flipH="0" flipV="0">
              <a:off x="2753562" y="1180"/>
              <a:ext cx="1307980" cy="951715"/>
            </a:xfrm>
            <a:prstGeom prst="rect">
              <a:avLst/>
            </a:prstGeom>
          </p:spPr>
        </p:pic>
        <p:pic>
          <p:nvPicPr>
            <p:cNvPr id="1891843500" name=""/>
            <p:cNvPicPr>
              <a:picLocks noChangeAspect="1"/>
            </p:cNvPicPr>
            <p:nvPr/>
          </p:nvPicPr>
          <p:blipFill>
            <a:blip r:embed="rId12"/>
            <a:stretch/>
          </p:blipFill>
          <p:spPr bwMode="auto">
            <a:xfrm rot="0" flipH="0" flipV="0">
              <a:off x="1498749" y="1180"/>
              <a:ext cx="1177632" cy="945050"/>
            </a:xfrm>
            <a:prstGeom prst="rect">
              <a:avLst/>
            </a:prstGeom>
          </p:spPr>
        </p:pic>
        <p:pic>
          <p:nvPicPr>
            <p:cNvPr id="379922776" name=""/>
            <p:cNvPicPr>
              <a:picLocks noChangeAspect="1"/>
            </p:cNvPicPr>
            <p:nvPr/>
          </p:nvPicPr>
          <p:blipFill>
            <a:blip r:embed="rId13"/>
            <a:stretch/>
          </p:blipFill>
          <p:spPr bwMode="auto">
            <a:xfrm flipH="0" flipV="0">
              <a:off x="0" y="0"/>
              <a:ext cx="1421568" cy="946231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ONLYOFFICE/8.1.0.169</Application>
  <DocSecurity>0</DocSecurity>
  <PresentationFormat>Widescreen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/>
  <cp:revision>10</cp:revision>
  <dcterms:modified xsi:type="dcterms:W3CDTF">2025-01-10T12:46:10Z</dcterms:modified>
  <cp:category/>
  <cp:contentStatus/>
  <cp:version/>
</cp:coreProperties>
</file>